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0"/>
  </p:notesMasterIdLst>
  <p:handoutMasterIdLst>
    <p:handoutMasterId r:id="rId21"/>
  </p:handoutMasterIdLst>
  <p:sldIdLst>
    <p:sldId id="314" r:id="rId5"/>
    <p:sldId id="315" r:id="rId6"/>
    <p:sldId id="316" r:id="rId7"/>
    <p:sldId id="317" r:id="rId8"/>
    <p:sldId id="318" r:id="rId9"/>
    <p:sldId id="319" r:id="rId10"/>
    <p:sldId id="320" r:id="rId11"/>
    <p:sldId id="326" r:id="rId12"/>
    <p:sldId id="321" r:id="rId13"/>
    <p:sldId id="322" r:id="rId14"/>
    <p:sldId id="323" r:id="rId15"/>
    <p:sldId id="324" r:id="rId16"/>
    <p:sldId id="327" r:id="rId17"/>
    <p:sldId id="325" r:id="rId18"/>
    <p:sldId id="30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21" autoAdjust="0"/>
    <p:restoredTop sz="95374" autoAdjust="0"/>
  </p:normalViewPr>
  <p:slideViewPr>
    <p:cSldViewPr snapToGrid="0">
      <p:cViewPr varScale="1">
        <p:scale>
          <a:sx n="79" d="100"/>
          <a:sy n="79" d="100"/>
        </p:scale>
        <p:origin x="1176" y="77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10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12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iv.int/what-we-do/data-discovery-report?oi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dirty="0"/>
              <a:t>ANALYSIS OF CLIMATE CHANGE IMPACT TO GLOBAL WINE PRODUCTION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/>
          <a:lstStyle/>
          <a:p>
            <a:r>
              <a:rPr lang="en-US" b="1" dirty="0"/>
              <a:t>19XX: </a:t>
            </a:r>
            <a:r>
              <a:rPr lang="en-US" dirty="0"/>
              <a:t>…</a:t>
            </a:r>
          </a:p>
          <a:p>
            <a:r>
              <a:rPr lang="en-US" b="1" dirty="0"/>
              <a:t>20XX: </a:t>
            </a:r>
            <a:r>
              <a:rPr lang="en-US" dirty="0"/>
              <a:t>…</a:t>
            </a:r>
          </a:p>
          <a:p>
            <a:r>
              <a:rPr lang="en-US" b="1" dirty="0"/>
              <a:t>20XX: </a:t>
            </a:r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B9537F-2D4C-86A4-1E39-FC84A2DA89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2" cy="1603462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1586-1388-197C-1294-83D4DD8529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299013" cy="3914910"/>
          </a:xfrm>
        </p:spPr>
        <p:txBody>
          <a:bodyPr/>
          <a:lstStyle/>
          <a:p>
            <a:endParaRPr lang="en-US" noProof="1"/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2EE5D6E7-8306-54E8-220A-099D3B755FFE}"/>
              </a:ext>
            </a:extLst>
          </p:cNvPr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1974511009"/>
              </p:ext>
            </p:extLst>
          </p:nvPr>
        </p:nvGraphicFramePr>
        <p:xfrm>
          <a:off x="4602163" y="2017713"/>
          <a:ext cx="6675294" cy="3925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272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085272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085272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709739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709739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785097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261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88505" y="982463"/>
            <a:ext cx="6257366" cy="555580"/>
          </a:xfrm>
        </p:spPr>
        <p:txBody>
          <a:bodyPr/>
          <a:lstStyle/>
          <a:p>
            <a:r>
              <a:rPr lang="en-US" b="1" dirty="0"/>
              <a:t>Top wine producing countries in 1995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AC68-D86C-E73B-5402-F22C9F54DC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2260" y="1518603"/>
            <a:ext cx="3018529" cy="4533098"/>
          </a:xfrm>
        </p:spPr>
        <p:txBody>
          <a:bodyPr>
            <a:noAutofit/>
          </a:bodyPr>
          <a:lstStyle/>
          <a:p>
            <a:r>
              <a:rPr lang="en-US" sz="1800" b="0" dirty="0"/>
              <a:t>Climate has a direct influence on grape crop development and the final yield. Hence why this analysis focused solely on climatic factors and their change over time.</a:t>
            </a:r>
          </a:p>
          <a:p>
            <a:r>
              <a:rPr lang="en-US" sz="1800" b="0" dirty="0"/>
              <a:t>Analysis range for total global wine production 1995 – 2023.</a:t>
            </a:r>
          </a:p>
          <a:p>
            <a:r>
              <a:rPr lang="en-US" sz="1800" b="0" dirty="0"/>
              <a:t>1995: ~6,000 million gallons</a:t>
            </a:r>
          </a:p>
          <a:p>
            <a:r>
              <a:rPr lang="en-US" sz="1800" b="0" dirty="0"/>
              <a:t>2023: ~4,000 million gallons</a:t>
            </a:r>
          </a:p>
          <a:p>
            <a:r>
              <a:rPr lang="en-US" sz="1800" b="0" dirty="0"/>
              <a:t>Focused in the mediterranean region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6178F5BB-522E-299A-2A09-E52E1FFB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505" y="1518603"/>
            <a:ext cx="8076516" cy="50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6" y="0"/>
            <a:ext cx="9524998" cy="791460"/>
          </a:xfrm>
        </p:spPr>
        <p:txBody>
          <a:bodyPr/>
          <a:lstStyle/>
          <a:p>
            <a:r>
              <a:rPr lang="en-US" dirty="0"/>
              <a:t>Summary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36" y="671436"/>
            <a:ext cx="6257366" cy="555580"/>
          </a:xfrm>
        </p:spPr>
        <p:txBody>
          <a:bodyPr/>
          <a:lstStyle/>
          <a:p>
            <a:r>
              <a:rPr lang="en-US" b="1" dirty="0"/>
              <a:t>Top wine producing countries in 2023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2" name="Picture 11" descr="A graph with red lines and a triangle&#10;&#10;Description automatically generated">
            <a:extLst>
              <a:ext uri="{FF2B5EF4-FFF2-40B4-BE49-F238E27FC236}">
                <a16:creationId xmlns:a16="http://schemas.microsoft.com/office/drawing/2014/main" id="{86C2D8D5-7AAF-308A-7B83-C84BC047C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6" y="1227016"/>
            <a:ext cx="8054502" cy="53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19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/>
          <a:lstStyle/>
          <a:p>
            <a:r>
              <a:rPr lang="en-US" dirty="0"/>
              <a:t>References &amp; resources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B782709C-FC0C-E355-9C94-A8EE025BAC7B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503724671"/>
              </p:ext>
            </p:extLst>
          </p:nvPr>
        </p:nvGraphicFramePr>
        <p:xfrm>
          <a:off x="923925" y="2009775"/>
          <a:ext cx="4025764" cy="3934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2882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12882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</a:tblGrid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7932"/>
            <a:ext cx="5181600" cy="2376868"/>
          </a:xfrm>
        </p:spPr>
        <p:txBody>
          <a:bodyPr/>
          <a:lstStyle/>
          <a:p>
            <a:r>
              <a:rPr lang="en-US" sz="4000" dirty="0"/>
              <a:t>UCB Data Bootcamp Project 1</a:t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r>
              <a:rPr lang="en-US" sz="2000" dirty="0"/>
              <a:t>June 17</a:t>
            </a:r>
            <a:r>
              <a:rPr lang="en-US" sz="2000" baseline="30000" dirty="0"/>
              <a:t>th</a:t>
            </a:r>
            <a:r>
              <a:rPr lang="en-US" sz="2000" dirty="0"/>
              <a:t>, 2024</a:t>
            </a:r>
          </a:p>
          <a:p>
            <a:r>
              <a:rPr lang="en-US" sz="2000" dirty="0"/>
              <a:t>Brenda M., Theresa F., </a:t>
            </a:r>
            <a:r>
              <a:rPr lang="en-US" sz="2000" dirty="0" err="1"/>
              <a:t>Rinal</a:t>
            </a:r>
            <a:r>
              <a:rPr lang="en-US" sz="2000" dirty="0"/>
              <a:t> S., Jeff K., Madison O.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263" y="182880"/>
            <a:ext cx="5181600" cy="1455836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A8D741A-92FE-323F-F25B-25FC49AB54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180" r="20180"/>
          <a:stretch>
            <a:fillRect/>
          </a:stretch>
        </p:blipFill>
        <p:spPr>
          <a:xfrm>
            <a:off x="6095999" y="0"/>
            <a:ext cx="6096001" cy="68579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DB7F76-5884-4835-6B6B-1885EB2A56E0}"/>
              </a:ext>
            </a:extLst>
          </p:cNvPr>
          <p:cNvSpPr txBox="1"/>
          <p:nvPr/>
        </p:nvSpPr>
        <p:spPr>
          <a:xfrm>
            <a:off x="1110372" y="2508251"/>
            <a:ext cx="5543347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 Which were the top wine producing countries in year X?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Which are the current top wine producing countries in year Y?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What is the correlation between temperature and wine production?</a:t>
            </a: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0" y="1314994"/>
            <a:ext cx="4805997" cy="116998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Research questions cont.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43599" y="2769326"/>
            <a:ext cx="5447489" cy="383575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correlation between precipitation and wine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optimal temperature for maximum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optimal precipitation level for maximum wine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which countries has the climate changed to favorably or unfavorably impact wine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Placeholder 3" descr="A cat sitting on a table next to a glass of wine&#10;&#10;Description automatically generated">
            <a:extLst>
              <a:ext uri="{FF2B5EF4-FFF2-40B4-BE49-F238E27FC236}">
                <a16:creationId xmlns:a16="http://schemas.microsoft.com/office/drawing/2014/main" id="{73CA6E30-7063-3AD7-CEB0-6D37C18CFA2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4887" b="14887"/>
          <a:stretch>
            <a:fillRect/>
          </a:stretch>
        </p:blipFill>
        <p:spPr>
          <a:xfrm>
            <a:off x="0" y="-10160"/>
            <a:ext cx="6096000" cy="6868160"/>
          </a:xfr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532709"/>
            <a:ext cx="8978538" cy="4634411"/>
          </a:xfrm>
        </p:spPr>
        <p:txBody>
          <a:bodyPr/>
          <a:lstStyle/>
          <a:p>
            <a:r>
              <a:rPr lang="en-US" sz="2400" b="1" cap="none" dirty="0"/>
              <a:t>International Organization of Vine and Wine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Statistics </a:t>
            </a:r>
            <a:r>
              <a:rPr lang="en-US" i="1" u="sng" cap="none" dirty="0">
                <a:solidFill>
                  <a:srgbClr val="C00000"/>
                </a:solidFill>
              </a:rPr>
              <a:t>https://www.oiv.int/what-we-do/statistics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Database Discovery Tool </a:t>
            </a:r>
            <a:r>
              <a:rPr lang="en-US" i="1" u="sng" cap="none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https://www.oiv.int/what-we-do/data-discovery-report?oiv</a:t>
            </a:r>
            <a:endParaRPr lang="en-US" i="1" u="sng" cap="none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en-US" i="1" u="sng" cap="none" dirty="0">
              <a:solidFill>
                <a:srgbClr val="C00000"/>
              </a:solidFill>
            </a:endParaRPr>
          </a:p>
          <a:p>
            <a:r>
              <a:rPr lang="fr-FR" sz="2400" b="1" cap="none" dirty="0"/>
              <a:t>NOAA National Centers for Environmental Information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Data access </a:t>
            </a:r>
            <a:r>
              <a:rPr lang="en-US" i="1" u="sng" cap="none" dirty="0">
                <a:solidFill>
                  <a:srgbClr val="C00000"/>
                </a:solidFill>
              </a:rPr>
              <a:t>https://www.ncei.noaa.gov/access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NCEI Data Service API User Documentation </a:t>
            </a:r>
            <a:r>
              <a:rPr lang="en-US" i="1" u="sng" cap="none" dirty="0">
                <a:solidFill>
                  <a:srgbClr val="C00000"/>
                </a:solidFill>
              </a:rPr>
              <a:t>https://www.ncei.noaa.gov/support/access-data-service-api-user-documentation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cs typeface="Calibri"/>
              </a:rPr>
              <a:t>Climate Data Online: Web Services Documentation </a:t>
            </a:r>
            <a:r>
              <a:rPr lang="en-US" i="1" u="sng" cap="none" dirty="0">
                <a:solidFill>
                  <a:srgbClr val="C00000"/>
                </a:solidFill>
                <a:cs typeface="Calibri"/>
              </a:rPr>
              <a:t>https://www.ncdc.noaa.gov/cdo-web/webservices/v2#gettingStarted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/>
          <a:lstStyle/>
          <a:p>
            <a:r>
              <a:rPr lang="en-US" dirty="0"/>
              <a:t>Discussion &amp;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172990"/>
            <a:ext cx="4896677" cy="2309726"/>
          </a:xfrm>
        </p:spPr>
        <p:txBody>
          <a:bodyPr/>
          <a:lstStyle/>
          <a:p>
            <a:endParaRPr lang="en-US" noProof="1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BAFB510-8A22-60EC-15F4-DDD46A8959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ADA2D-CE7A-511E-45B9-EAF4FA520E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4891" y="2022250"/>
            <a:ext cx="4992709" cy="3747180"/>
          </a:xfrm>
        </p:spPr>
        <p:txBody>
          <a:bodyPr/>
          <a:lstStyle/>
          <a:p>
            <a:r>
              <a:rPr lang="en-US" noProof="1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FFCC1AD5-E5D0-AF13-36B4-2DB1CD7E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31" y="448722"/>
            <a:ext cx="9662553" cy="579753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A7DD34-524E-F33A-E524-432B334C5E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ADA2D-CE7A-511E-45B9-EAF4FA520E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4891" y="2022250"/>
            <a:ext cx="4992709" cy="3747180"/>
          </a:xfrm>
        </p:spPr>
        <p:txBody>
          <a:bodyPr/>
          <a:lstStyle/>
          <a:p>
            <a:r>
              <a:rPr lang="en-US" noProof="1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Content Placeholder 11" descr="A map of the world&#10;&#10;Description automatically generated">
            <a:extLst>
              <a:ext uri="{FF2B5EF4-FFF2-40B4-BE49-F238E27FC236}">
                <a16:creationId xmlns:a16="http://schemas.microsoft.com/office/drawing/2014/main" id="{057929BC-8928-0127-86F3-6839319F5B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43775" y="388063"/>
            <a:ext cx="10136459" cy="6081874"/>
          </a:xfrm>
        </p:spPr>
      </p:pic>
    </p:spTree>
    <p:extLst>
      <p:ext uri="{BB962C8B-B14F-4D97-AF65-F5344CB8AC3E}">
        <p14:creationId xmlns:p14="http://schemas.microsoft.com/office/powerpoint/2010/main" val="1955424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4F84F6-5F81-C8CD-234E-C52AE9998EC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tf22318419_wac</Template>
  <TotalTime>218</TotalTime>
  <Words>357</Words>
  <Application>Microsoft Office PowerPoint</Application>
  <PresentationFormat>Widescreen</PresentationFormat>
  <Paragraphs>78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-apple-system</vt:lpstr>
      <vt:lpstr>Arial</vt:lpstr>
      <vt:lpstr>Calibri</vt:lpstr>
      <vt:lpstr>Courier New</vt:lpstr>
      <vt:lpstr>Tenorite</vt:lpstr>
      <vt:lpstr>Custom</vt:lpstr>
      <vt:lpstr>ANALYSIS OF CLIMATE CHANGE IMPACT TO GLOBAL WINE PRODUCTION</vt:lpstr>
      <vt:lpstr>UCB Data Bootcamp Project 1 </vt:lpstr>
      <vt:lpstr>Research questions</vt:lpstr>
      <vt:lpstr>Research questions cont.</vt:lpstr>
      <vt:lpstr>DATASETS </vt:lpstr>
      <vt:lpstr>Discussion &amp; findings</vt:lpstr>
      <vt:lpstr>[INSERT]</vt:lpstr>
      <vt:lpstr>[INSERT]</vt:lpstr>
      <vt:lpstr>[insert]</vt:lpstr>
      <vt:lpstr>[INSERT]</vt:lpstr>
      <vt:lpstr>overview</vt:lpstr>
      <vt:lpstr>Summary</vt:lpstr>
      <vt:lpstr>Summary continued</vt:lpstr>
      <vt:lpstr>References &amp; resources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Madison Outland</dc:creator>
  <cp:lastModifiedBy>Madison Outland</cp:lastModifiedBy>
  <cp:revision>11</cp:revision>
  <dcterms:created xsi:type="dcterms:W3CDTF">2024-06-13T19:58:44Z</dcterms:created>
  <dcterms:modified xsi:type="dcterms:W3CDTF">2024-06-17T23:22:55Z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